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gPacW27n1b0+59mLy6MlwqA/i4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84ff099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gc84ff099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234450" y="827950"/>
            <a:ext cx="1553400" cy="32433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234450" y="181700"/>
            <a:ext cx="8711700" cy="4632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2014875" y="827950"/>
            <a:ext cx="1553400" cy="19782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3795300" y="827950"/>
            <a:ext cx="1553400" cy="32433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5575725" y="827950"/>
            <a:ext cx="1553400" cy="19782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7356150" y="827950"/>
            <a:ext cx="1553400" cy="32433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2014875" y="2989200"/>
            <a:ext cx="1553400" cy="10821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5575725" y="2989200"/>
            <a:ext cx="1553400" cy="10821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344400" y="827950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課題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2124825" y="827950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解決策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2124825" y="2989200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鍵となる指標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3905250" y="808025"/>
            <a:ext cx="1333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ユニークな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価値提案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5685675" y="808025"/>
            <a:ext cx="1333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誰も打ち破れない強み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7466100" y="808025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顧客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5685675" y="2989200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"/>
              <a:t>チャネル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7466100" y="3389400"/>
            <a:ext cx="1333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アーリーアダプター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344400" y="3327900"/>
            <a:ext cx="1333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既存の代替品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300400" y="213200"/>
            <a:ext cx="470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">
                <a:solidFill>
                  <a:srgbClr val="B7B7B7"/>
                </a:solidFill>
              </a:rPr>
              <a:t>リーンキャンバス　</a:t>
            </a:r>
            <a:r>
              <a:rPr b="0" i="0" lang="ja" sz="1400" u="none" cap="none" strike="noStrik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サービス名</a:t>
            </a:r>
            <a:endParaRPr b="0" i="0" sz="1400" u="none" cap="none" strike="noStrik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234450" y="4213825"/>
            <a:ext cx="4200300" cy="7443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4709100" y="4213825"/>
            <a:ext cx="4200300" cy="7443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234450" y="4213825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"/>
              <a:t>コスト構造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4709100" y="4213825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"/>
              <a:t>収益の流れ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84ff09910_0_0"/>
          <p:cNvSpPr/>
          <p:nvPr/>
        </p:nvSpPr>
        <p:spPr>
          <a:xfrm>
            <a:off x="234450" y="827950"/>
            <a:ext cx="1553400" cy="41616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gc84ff09910_0_0"/>
          <p:cNvSpPr/>
          <p:nvPr/>
        </p:nvSpPr>
        <p:spPr>
          <a:xfrm>
            <a:off x="234450" y="181700"/>
            <a:ext cx="8711700" cy="4632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c84ff09910_0_0"/>
          <p:cNvSpPr/>
          <p:nvPr/>
        </p:nvSpPr>
        <p:spPr>
          <a:xfrm>
            <a:off x="2014875" y="827950"/>
            <a:ext cx="1553400" cy="19782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c84ff09910_0_0"/>
          <p:cNvSpPr/>
          <p:nvPr/>
        </p:nvSpPr>
        <p:spPr>
          <a:xfrm>
            <a:off x="3795300" y="827950"/>
            <a:ext cx="1553400" cy="41616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c84ff09910_0_0"/>
          <p:cNvSpPr/>
          <p:nvPr/>
        </p:nvSpPr>
        <p:spPr>
          <a:xfrm>
            <a:off x="5575725" y="827950"/>
            <a:ext cx="1553400" cy="19782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c84ff09910_0_0"/>
          <p:cNvSpPr/>
          <p:nvPr/>
        </p:nvSpPr>
        <p:spPr>
          <a:xfrm>
            <a:off x="7356150" y="827950"/>
            <a:ext cx="1553400" cy="41616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c84ff09910_0_0"/>
          <p:cNvSpPr/>
          <p:nvPr/>
        </p:nvSpPr>
        <p:spPr>
          <a:xfrm>
            <a:off x="2014875" y="2989200"/>
            <a:ext cx="1553400" cy="19782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c84ff09910_0_0"/>
          <p:cNvSpPr/>
          <p:nvPr/>
        </p:nvSpPr>
        <p:spPr>
          <a:xfrm>
            <a:off x="5575725" y="2989200"/>
            <a:ext cx="1553400" cy="1978200"/>
          </a:xfrm>
          <a:prstGeom prst="roundRect">
            <a:avLst>
              <a:gd fmla="val 736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c84ff09910_0_0"/>
          <p:cNvSpPr txBox="1"/>
          <p:nvPr/>
        </p:nvSpPr>
        <p:spPr>
          <a:xfrm>
            <a:off x="344400" y="827950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課題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c84ff09910_0_0"/>
          <p:cNvSpPr txBox="1"/>
          <p:nvPr/>
        </p:nvSpPr>
        <p:spPr>
          <a:xfrm>
            <a:off x="2124825" y="827950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解決策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c84ff09910_0_0"/>
          <p:cNvSpPr txBox="1"/>
          <p:nvPr/>
        </p:nvSpPr>
        <p:spPr>
          <a:xfrm>
            <a:off x="2124825" y="2989200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鍵となる指標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c84ff09910_0_0"/>
          <p:cNvSpPr txBox="1"/>
          <p:nvPr/>
        </p:nvSpPr>
        <p:spPr>
          <a:xfrm>
            <a:off x="3905250" y="808025"/>
            <a:ext cx="1333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ユニークな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価値提案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c84ff09910_0_0"/>
          <p:cNvSpPr txBox="1"/>
          <p:nvPr/>
        </p:nvSpPr>
        <p:spPr>
          <a:xfrm>
            <a:off x="5685675" y="808025"/>
            <a:ext cx="1333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誰も打ち破れない強み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c84ff09910_0_0"/>
          <p:cNvSpPr txBox="1"/>
          <p:nvPr/>
        </p:nvSpPr>
        <p:spPr>
          <a:xfrm>
            <a:off x="7466100" y="808025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顧客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c84ff09910_0_0"/>
          <p:cNvSpPr txBox="1"/>
          <p:nvPr/>
        </p:nvSpPr>
        <p:spPr>
          <a:xfrm>
            <a:off x="5685675" y="2989200"/>
            <a:ext cx="133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チャネル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c84ff09910_0_0"/>
          <p:cNvSpPr txBox="1"/>
          <p:nvPr/>
        </p:nvSpPr>
        <p:spPr>
          <a:xfrm>
            <a:off x="7466100" y="3389400"/>
            <a:ext cx="1333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アーリーアダプター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c84ff09910_0_0"/>
          <p:cNvSpPr txBox="1"/>
          <p:nvPr/>
        </p:nvSpPr>
        <p:spPr>
          <a:xfrm>
            <a:off x="344400" y="3327900"/>
            <a:ext cx="1333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既存の代替品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c84ff09910_0_0"/>
          <p:cNvSpPr txBox="1"/>
          <p:nvPr/>
        </p:nvSpPr>
        <p:spPr>
          <a:xfrm>
            <a:off x="300400" y="213200"/>
            <a:ext cx="326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ja">
                <a:solidFill>
                  <a:srgbClr val="D9D9D9"/>
                </a:solidFill>
              </a:rPr>
              <a:t>リーンキャンバス　サービス名</a:t>
            </a:r>
            <a:endParaRPr b="1" i="0" sz="1400" u="none" cap="none" strike="noStrike">
              <a:solidFill>
                <a:srgbClr val="D9D9D9"/>
              </a:solidFill>
            </a:endParaRPr>
          </a:p>
        </p:txBody>
      </p:sp>
      <p:sp>
        <p:nvSpPr>
          <p:cNvPr id="98" name="Google Shape;98;gc84ff09910_0_0"/>
          <p:cNvSpPr txBox="1"/>
          <p:nvPr/>
        </p:nvSpPr>
        <p:spPr>
          <a:xfrm>
            <a:off x="7480000" y="1251975"/>
            <a:ext cx="1251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99" name="Google Shape;99;gc84ff09910_0_0"/>
          <p:cNvSpPr txBox="1"/>
          <p:nvPr/>
        </p:nvSpPr>
        <p:spPr>
          <a:xfrm>
            <a:off x="385200" y="1324150"/>
            <a:ext cx="1251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100" name="Google Shape;100;gc84ff09910_0_0"/>
          <p:cNvSpPr txBox="1"/>
          <p:nvPr/>
        </p:nvSpPr>
        <p:spPr>
          <a:xfrm>
            <a:off x="3946050" y="1436775"/>
            <a:ext cx="1251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101" name="Google Shape;101;gc84ff09910_0_0"/>
          <p:cNvSpPr txBox="1"/>
          <p:nvPr/>
        </p:nvSpPr>
        <p:spPr>
          <a:xfrm>
            <a:off x="2145225" y="1324150"/>
            <a:ext cx="1251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102" name="Google Shape;102;gc84ff09910_0_0"/>
          <p:cNvSpPr txBox="1"/>
          <p:nvPr/>
        </p:nvSpPr>
        <p:spPr>
          <a:xfrm>
            <a:off x="5726475" y="3389400"/>
            <a:ext cx="1251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